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</p:sldMasterIdLst>
  <p:notesMasterIdLst>
    <p:notesMasterId r:id="rId13"/>
  </p:notesMasterIdLst>
  <p:handoutMasterIdLst>
    <p:handoutMasterId r:id="rId14"/>
  </p:handoutMasterIdLst>
  <p:sldIdLst>
    <p:sldId id="1552" r:id="rId2"/>
    <p:sldId id="1425" r:id="rId3"/>
    <p:sldId id="676" r:id="rId4"/>
    <p:sldId id="1547" r:id="rId5"/>
    <p:sldId id="1553" r:id="rId6"/>
    <p:sldId id="695" r:id="rId7"/>
    <p:sldId id="694" r:id="rId8"/>
    <p:sldId id="1390" r:id="rId9"/>
    <p:sldId id="1423" r:id="rId10"/>
    <p:sldId id="1203" r:id="rId11"/>
    <p:sldId id="1342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50C327"/>
    <a:srgbClr val="FFFFFF"/>
    <a:srgbClr val="28EC36"/>
    <a:srgbClr val="66FFFF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4" autoAdjust="0"/>
    <p:restoredTop sz="93792" autoAdjust="0"/>
  </p:normalViewPr>
  <p:slideViewPr>
    <p:cSldViewPr>
      <p:cViewPr varScale="1">
        <p:scale>
          <a:sx n="58" d="100"/>
          <a:sy n="58" d="100"/>
        </p:scale>
        <p:origin x="77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395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59" cy="498054"/>
          </a:xfrm>
          <a:prstGeom prst="rect">
            <a:avLst/>
          </a:prstGeom>
        </p:spPr>
        <p:txBody>
          <a:bodyPr vert="horz" lIns="91442" tIns="45721" rIns="91442" bIns="4572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6" y="3"/>
            <a:ext cx="2945659" cy="498054"/>
          </a:xfrm>
          <a:prstGeom prst="rect">
            <a:avLst/>
          </a:prstGeom>
        </p:spPr>
        <p:txBody>
          <a:bodyPr vert="horz" lIns="91442" tIns="45721" rIns="91442" bIns="45721" rtlCol="0"/>
          <a:lstStyle>
            <a:lvl1pPr algn="r">
              <a:defRPr sz="1200"/>
            </a:lvl1pPr>
          </a:lstStyle>
          <a:p>
            <a:fld id="{522DC45D-CEF4-4948-8C79-00F493833BD0}" type="datetimeFigureOut">
              <a:rPr lang="en-US" smtClean="0"/>
              <a:pPr/>
              <a:t>5/26/2023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428585"/>
            <a:ext cx="2945659" cy="498053"/>
          </a:xfrm>
          <a:prstGeom prst="rect">
            <a:avLst/>
          </a:prstGeom>
        </p:spPr>
        <p:txBody>
          <a:bodyPr vert="horz" lIns="91442" tIns="45721" rIns="91442" bIns="4572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6" y="9428585"/>
            <a:ext cx="2945659" cy="498053"/>
          </a:xfrm>
          <a:prstGeom prst="rect">
            <a:avLst/>
          </a:prstGeom>
        </p:spPr>
        <p:txBody>
          <a:bodyPr vert="horz" lIns="91442" tIns="45721" rIns="91442" bIns="45721" rtlCol="0" anchor="b"/>
          <a:lstStyle>
            <a:lvl1pPr algn="r">
              <a:defRPr sz="1200"/>
            </a:lvl1pPr>
          </a:lstStyle>
          <a:p>
            <a:fld id="{47EEC5DE-3844-41F2-B159-C995F07499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62889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8395"/>
          </a:xfrm>
          <a:prstGeom prst="rect">
            <a:avLst/>
          </a:prstGeom>
        </p:spPr>
        <p:txBody>
          <a:bodyPr vert="horz" lIns="91442" tIns="45721" rIns="91442" bIns="4572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2"/>
            <a:ext cx="2946400" cy="498395"/>
          </a:xfrm>
          <a:prstGeom prst="rect">
            <a:avLst/>
          </a:prstGeom>
        </p:spPr>
        <p:txBody>
          <a:bodyPr vert="horz" lIns="91442" tIns="45721" rIns="91442" bIns="45721" rtlCol="0"/>
          <a:lstStyle>
            <a:lvl1pPr algn="r">
              <a:defRPr sz="1200"/>
            </a:lvl1pPr>
          </a:lstStyle>
          <a:p>
            <a:fld id="{2ABA671D-D437-4489-B4FC-2D1B0254DCD6}" type="datetimeFigureOut">
              <a:rPr lang="en-US" smtClean="0"/>
              <a:pPr/>
              <a:t>5/26/2023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2" tIns="45721" rIns="91442" bIns="4572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2" y="4777613"/>
            <a:ext cx="5438775" cy="3907800"/>
          </a:xfrm>
          <a:prstGeom prst="rect">
            <a:avLst/>
          </a:prstGeom>
        </p:spPr>
        <p:txBody>
          <a:bodyPr vert="horz" lIns="91442" tIns="45721" rIns="91442" bIns="4572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244"/>
            <a:ext cx="2946400" cy="498395"/>
          </a:xfrm>
          <a:prstGeom prst="rect">
            <a:avLst/>
          </a:prstGeom>
        </p:spPr>
        <p:txBody>
          <a:bodyPr vert="horz" lIns="91442" tIns="45721" rIns="91442" bIns="4572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8244"/>
            <a:ext cx="2946400" cy="498395"/>
          </a:xfrm>
          <a:prstGeom prst="rect">
            <a:avLst/>
          </a:prstGeom>
        </p:spPr>
        <p:txBody>
          <a:bodyPr vert="horz" lIns="91442" tIns="45721" rIns="91442" bIns="45721" rtlCol="0" anchor="b"/>
          <a:lstStyle>
            <a:lvl1pPr algn="r">
              <a:defRPr sz="1200"/>
            </a:lvl1pPr>
          </a:lstStyle>
          <a:p>
            <a:fld id="{9A6DC909-7988-4CD3-BB6E-9185C9B964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5286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6DC909-7988-4CD3-BB6E-9185C9B9641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38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6DC909-7988-4CD3-BB6E-9185C9B9641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148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6DC909-7988-4CD3-BB6E-9185C9B9641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70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6DC909-7988-4CD3-BB6E-9185C9B9641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32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6DC909-7988-4CD3-BB6E-9185C9B9641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91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6DC909-7988-4CD3-BB6E-9185C9B9641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3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01A118-B3F0-4377-A0DC-12D01EFE8368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26-05-2023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51ADE2-419C-4722-AB9A-6BEA2F6B52D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359588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01A118-B3F0-4377-A0DC-12D01EFE8368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26-05-2023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51ADE2-419C-4722-AB9A-6BEA2F6B52D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21496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01A118-B3F0-4377-A0DC-12D01EFE8368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26-05-2023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51ADE2-419C-4722-AB9A-6BEA2F6B52D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895789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01A118-B3F0-4377-A0DC-12D01EFE8368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26-05-2023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51ADE2-419C-4722-AB9A-6BEA2F6B52D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05504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01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01A118-B3F0-4377-A0DC-12D01EFE8368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26-05-2023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51ADE2-419C-4722-AB9A-6BEA2F6B52D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24705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01A118-B3F0-4377-A0DC-12D01EFE8368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26-05-2023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51ADE2-419C-4722-AB9A-6BEA2F6B52D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553452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99" indent="0">
              <a:buNone/>
              <a:defRPr sz="1801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1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99" indent="0">
              <a:buNone/>
              <a:defRPr sz="1801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1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01A118-B3F0-4377-A0DC-12D01EFE8368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26-05-2023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51ADE2-419C-4722-AB9A-6BEA2F6B52D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086420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01A118-B3F0-4377-A0DC-12D01EFE8368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26-05-2023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51ADE2-419C-4722-AB9A-6BEA2F6B52D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129346"/>
      </p:ext>
    </p:extLst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01A118-B3F0-4377-A0DC-12D01EFE8368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26-05-2023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51ADE2-419C-4722-AB9A-6BEA2F6B52D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6017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1"/>
            </a:lvl1pPr>
            <a:lvl2pPr marL="457200" indent="0">
              <a:buNone/>
              <a:defRPr sz="1200"/>
            </a:lvl2pPr>
            <a:lvl3pPr marL="914399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1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01A118-B3F0-4377-A0DC-12D01EFE8368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26-05-2023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51ADE2-419C-4722-AB9A-6BEA2F6B52D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70818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99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1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1"/>
            </a:lvl1pPr>
            <a:lvl2pPr marL="457200" indent="0">
              <a:buNone/>
              <a:defRPr sz="1200"/>
            </a:lvl2pPr>
            <a:lvl3pPr marL="914399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1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01A118-B3F0-4377-A0DC-12D01EFE8368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26-05-2023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51ADE2-419C-4722-AB9A-6BEA2F6B52D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817020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001A118-B3F0-4377-A0DC-12D01EFE8368}" type="datetimeFigureOut">
              <a:rPr lang="en-IN" smtClean="0">
                <a:solidFill>
                  <a:prstClr val="black">
                    <a:tint val="75000"/>
                  </a:prstClr>
                </a:solidFill>
                <a:cs typeface="Tahoma" panose="020B0604030504040204" pitchFamily="34" charset="0"/>
              </a:rPr>
              <a:pPr>
                <a:defRPr/>
              </a:pPr>
              <a:t>26-05-2023</a:t>
            </a:fld>
            <a:endParaRPr lang="en-IN">
              <a:solidFill>
                <a:prstClr val="black">
                  <a:tint val="75000"/>
                </a:prstClr>
              </a:solidFill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N">
              <a:solidFill>
                <a:prstClr val="black">
                  <a:tint val="75000"/>
                </a:prstClr>
              </a:solidFill>
              <a:cs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51ADE2-419C-4722-AB9A-6BEA2F6B52DE}" type="slidenum">
              <a:rPr lang="en-IN" smtClean="0">
                <a:solidFill>
                  <a:prstClr val="black">
                    <a:tint val="75000"/>
                  </a:prstClr>
                </a:solidFill>
                <a:cs typeface="Tahoma" panose="020B0604030504040204" pitchFamily="34" charset="0"/>
              </a:rPr>
              <a:pPr>
                <a:defRPr/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12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ransition spd="slow">
    <p:circle/>
  </p:transition>
  <p:txStyles>
    <p:titleStyle>
      <a:lvl1pPr algn="ctr" defTabSz="91439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39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1" algn="l" defTabSz="91439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39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39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1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1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 descr="A picture containing mountain, valley, nature, grass&#10;&#10;Description automatically generated">
            <a:extLst>
              <a:ext uri="{FF2B5EF4-FFF2-40B4-BE49-F238E27FC236}">
                <a16:creationId xmlns:a16="http://schemas.microsoft.com/office/drawing/2014/main" id="{D892A115-01D6-8023-6E5F-3F47B26EA9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2"/>
          <a:stretch/>
        </p:blipFill>
        <p:spPr>
          <a:xfrm>
            <a:off x="-2094" y="21692"/>
            <a:ext cx="12191999" cy="660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02612"/>
      </p:ext>
    </p:extLst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76400" y="443065"/>
            <a:ext cx="24638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autami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C:\Users\ICRISAT\Desktop\pictures-Lalitpur\IMG-20190706-WA002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"/>
          <a:stretch>
            <a:fillRect/>
          </a:stretch>
        </p:blipFill>
        <p:spPr bwMode="auto">
          <a:xfrm>
            <a:off x="7979334" y="831626"/>
            <a:ext cx="3390160" cy="261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ICRISAT\Desktop\pictures-Lalitpur\IMG-20190706-WA002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1"/>
          <a:stretch>
            <a:fillRect/>
          </a:stretch>
        </p:blipFill>
        <p:spPr bwMode="auto">
          <a:xfrm>
            <a:off x="660798" y="3419505"/>
            <a:ext cx="3769689" cy="259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ICRISAT\Desktop\pictures-Lalitpur\IMG-20190706-WA002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5"/>
          <a:stretch>
            <a:fillRect/>
          </a:stretch>
        </p:blipFill>
        <p:spPr bwMode="auto">
          <a:xfrm>
            <a:off x="4430487" y="3419505"/>
            <a:ext cx="3548848" cy="259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9"/>
          <a:stretch>
            <a:fillRect/>
          </a:stretch>
        </p:blipFill>
        <p:spPr>
          <a:xfrm>
            <a:off x="7979334" y="3426390"/>
            <a:ext cx="3390160" cy="2593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4" y="856377"/>
            <a:ext cx="3760724" cy="2587879"/>
          </a:xfrm>
          <a:prstGeom prst="rect">
            <a:avLst/>
          </a:prstGeom>
        </p:spPr>
      </p:pic>
      <p:pic>
        <p:nvPicPr>
          <p:cNvPr id="8" name="Picture 7" descr="C:\Users\ICRISAT\Desktop\pictures-Lalitpur\IMG-20190706-WA003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3"/>
          <a:stretch>
            <a:fillRect/>
          </a:stretch>
        </p:blipFill>
        <p:spPr bwMode="auto">
          <a:xfrm>
            <a:off x="4430487" y="831626"/>
            <a:ext cx="3548847" cy="2587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54" descr="IMG-20190420-WA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7"/>
          <a:stretch>
            <a:fillRect/>
          </a:stretch>
        </p:blipFill>
        <p:spPr bwMode="auto">
          <a:xfrm>
            <a:off x="238488" y="228600"/>
            <a:ext cx="6766191" cy="36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ICRISAT\Desktop\mason training note\IMG-20190428-WA000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7"/>
          <a:stretch>
            <a:fillRect/>
          </a:stretch>
        </p:blipFill>
        <p:spPr bwMode="auto">
          <a:xfrm>
            <a:off x="7000686" y="3589358"/>
            <a:ext cx="4806320" cy="309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ICRISAT\Desktop\mason training note\IMG-20190501-WA00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8" y="3842746"/>
            <a:ext cx="6762198" cy="309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:\DFI-pictures\May2019\DSC0378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86" y="228600"/>
            <a:ext cx="4806320" cy="3514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mountain, outdoor, nature, dirt&#10;&#10;Description automatically generated">
            <a:extLst>
              <a:ext uri="{FF2B5EF4-FFF2-40B4-BE49-F238E27FC236}">
                <a16:creationId xmlns:a16="http://schemas.microsoft.com/office/drawing/2014/main" id="{2119B5C2-972F-1AF4-35C4-6339B42D3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" y="-49680"/>
            <a:ext cx="6063868" cy="3694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A picture containing mountain, outdoor, valley, nature&#10;&#10;Description automatically generated">
            <a:extLst>
              <a:ext uri="{FF2B5EF4-FFF2-40B4-BE49-F238E27FC236}">
                <a16:creationId xmlns:a16="http://schemas.microsoft.com/office/drawing/2014/main" id="{6B8098E2-358F-82D5-94F4-B1D5413E57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-49680"/>
            <a:ext cx="6147413" cy="3620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A picture containing mountain, nature, outdoor, valley&#10;&#10;Description automatically generated">
            <a:extLst>
              <a:ext uri="{FF2B5EF4-FFF2-40B4-BE49-F238E27FC236}">
                <a16:creationId xmlns:a16="http://schemas.microsoft.com/office/drawing/2014/main" id="{29BE2960-2762-43DF-7F13-DCFD23E6A6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" y="3660286"/>
            <a:ext cx="6061115" cy="3189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13CB7C-D909-941A-2CA1-5EA5A66F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132" y="3610506"/>
            <a:ext cx="6092952" cy="3206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8555117"/>
      </p:ext>
    </p:extLst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229FAB-BD53-41AD-8CAA-6CF342989699}"/>
              </a:ext>
            </a:extLst>
          </p:cNvPr>
          <p:cNvSpPr/>
          <p:nvPr/>
        </p:nvSpPr>
        <p:spPr>
          <a:xfrm>
            <a:off x="304800" y="131674"/>
            <a:ext cx="10591800" cy="554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1" b="1" dirty="0" err="1">
                <a:solidFill>
                  <a:srgbClr val="006600"/>
                </a:solidFill>
              </a:rPr>
              <a:t>Surplusing</a:t>
            </a:r>
            <a:r>
              <a:rPr lang="en-US" sz="3001" b="1" dirty="0">
                <a:solidFill>
                  <a:srgbClr val="006600"/>
                </a:solidFill>
              </a:rPr>
              <a:t> arrangements for safe disposal of excess runoff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CF0F7D-C202-496A-AE3F-62F102E470CA}"/>
              </a:ext>
            </a:extLst>
          </p:cNvPr>
          <p:cNvSpPr/>
          <p:nvPr/>
        </p:nvSpPr>
        <p:spPr>
          <a:xfrm>
            <a:off x="381000" y="76200"/>
            <a:ext cx="1734418" cy="42491"/>
          </a:xfrm>
          <a:prstGeom prst="rect">
            <a:avLst/>
          </a:prstGeom>
          <a:solidFill>
            <a:srgbClr val="83D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3B143-44D5-4C59-A606-4BF3C00E4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19" y="721361"/>
            <a:ext cx="6598289" cy="304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DFEF82-B5D3-464B-B57A-695F253BF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19" y="3727230"/>
            <a:ext cx="6598291" cy="2902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C16E84-8DC8-4809-BA82-7835D90EF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608" y="726459"/>
            <a:ext cx="5059042" cy="3000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1A1DB7-F30F-44D3-9087-CEFD6F8C6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9607" y="3727230"/>
            <a:ext cx="5059042" cy="2897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81EEA8-4445-4171-B8A5-D7C8450E1764}"/>
              </a:ext>
            </a:extLst>
          </p:cNvPr>
          <p:cNvSpPr txBox="1"/>
          <p:nvPr/>
        </p:nvSpPr>
        <p:spPr>
          <a:xfrm>
            <a:off x="8203225" y="2673889"/>
            <a:ext cx="3525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FFFF00"/>
                </a:solidFill>
              </a:rPr>
              <a:t>Elephant proof trench cum diversion drain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6C2B93-72A3-4192-A137-BE21FA348ADD}"/>
              </a:ext>
            </a:extLst>
          </p:cNvPr>
          <p:cNvSpPr txBox="1"/>
          <p:nvPr/>
        </p:nvSpPr>
        <p:spPr>
          <a:xfrm>
            <a:off x="1579536" y="3166331"/>
            <a:ext cx="3899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Drop-cum-chute spillway</a:t>
            </a:r>
            <a:endParaRPr lang="en-IN" sz="2800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5C9550-ABDC-4433-84AE-B0AEA8BB3FE3}"/>
              </a:ext>
            </a:extLst>
          </p:cNvPr>
          <p:cNvSpPr txBox="1"/>
          <p:nvPr/>
        </p:nvSpPr>
        <p:spPr>
          <a:xfrm>
            <a:off x="1940568" y="5952720"/>
            <a:ext cx="3680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Pipe-cum-drop spillway</a:t>
            </a:r>
            <a:endParaRPr lang="en-IN" sz="2800" b="1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B23F84-E372-44BD-B9FE-B2CF9BEB001A}"/>
              </a:ext>
            </a:extLst>
          </p:cNvPr>
          <p:cNvSpPr txBox="1"/>
          <p:nvPr/>
        </p:nvSpPr>
        <p:spPr>
          <a:xfrm>
            <a:off x="7688850" y="5932400"/>
            <a:ext cx="3816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Pipe-cum-chute spillway</a:t>
            </a:r>
            <a:endParaRPr lang="en-IN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1501"/>
      </p:ext>
    </p:extLst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river&#10;&#10;Description automatically generated with medium confidence">
            <a:extLst>
              <a:ext uri="{FF2B5EF4-FFF2-40B4-BE49-F238E27FC236}">
                <a16:creationId xmlns:a16="http://schemas.microsoft.com/office/drawing/2014/main" id="{FFC4F0B4-A0F2-F744-DDB6-8796FBE7B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2" y="0"/>
            <a:ext cx="12095458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40204"/>
      </p:ext>
    </p:extLst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grass, outdoor, river&#10;&#10;Description automatically generated">
            <a:extLst>
              <a:ext uri="{FF2B5EF4-FFF2-40B4-BE49-F238E27FC236}">
                <a16:creationId xmlns:a16="http://schemas.microsoft.com/office/drawing/2014/main" id="{1002F15E-DFF3-65D1-F6A3-B0B7E4556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1963400" cy="679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00752"/>
      </p:ext>
    </p:extLst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FE8330-C5BB-4586-95E6-6BB7C6C9E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" y="736401"/>
            <a:ext cx="6090920" cy="3454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EE8FCA-A220-4E2C-A931-DCFC49F32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80" y="3943528"/>
            <a:ext cx="6090920" cy="2838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B0AB7B-1C38-46C5-977B-937ECA3B11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75" t="1111" r="34375" b="32853"/>
          <a:stretch/>
        </p:blipFill>
        <p:spPr>
          <a:xfrm>
            <a:off x="6477000" y="736401"/>
            <a:ext cx="5638800" cy="60453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8C0BAF-A710-46D3-A052-770F266ED28B}"/>
              </a:ext>
            </a:extLst>
          </p:cNvPr>
          <p:cNvSpPr txBox="1"/>
          <p:nvPr/>
        </p:nvSpPr>
        <p:spPr>
          <a:xfrm>
            <a:off x="7239000" y="5801380"/>
            <a:ext cx="3899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Drop-cum-chute spillway</a:t>
            </a:r>
            <a:endParaRPr lang="en-IN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95039"/>
      </p:ext>
    </p:extLst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C5EAFD-1BA1-4DA7-B377-1AF4B22AA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0"/>
            <a:ext cx="8442325" cy="670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854AF2-806A-4B50-89FC-96E6E1C9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145" y="0"/>
            <a:ext cx="371478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3023"/>
      </p:ext>
    </p:extLst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00A766-385F-4F66-A99A-ACB5CCCB1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542" y="23371"/>
            <a:ext cx="1075458" cy="959547"/>
          </a:xfrm>
          <a:prstGeom prst="rect">
            <a:avLst/>
          </a:prstGeom>
        </p:spPr>
      </p:pic>
      <p:pic>
        <p:nvPicPr>
          <p:cNvPr id="3" name="Picture 2" descr="A picture containing outdoor, ground, grass, soil&#10;&#10;Description automatically generated">
            <a:extLst>
              <a:ext uri="{FF2B5EF4-FFF2-40B4-BE49-F238E27FC236}">
                <a16:creationId xmlns:a16="http://schemas.microsoft.com/office/drawing/2014/main" id="{C246C042-BEE0-4914-9E17-B88BE71CFF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47"/>
          <a:stretch/>
        </p:blipFill>
        <p:spPr>
          <a:xfrm>
            <a:off x="6781800" y="3810000"/>
            <a:ext cx="5243558" cy="3031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584ADC-CA0B-440D-9CEC-77BB7A45A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914400"/>
            <a:ext cx="5243558" cy="34256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229FAB-BD53-41AD-8CAA-6CF342989699}"/>
              </a:ext>
            </a:extLst>
          </p:cNvPr>
          <p:cNvSpPr/>
          <p:nvPr/>
        </p:nvSpPr>
        <p:spPr>
          <a:xfrm>
            <a:off x="157480" y="304875"/>
            <a:ext cx="11424920" cy="554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1" b="1" dirty="0"/>
              <a:t>Innovations in RWH: Diversion drains, masonry </a:t>
            </a:r>
            <a:r>
              <a:rPr lang="en-US" sz="3001" b="1" dirty="0" err="1"/>
              <a:t>corewall</a:t>
            </a:r>
            <a:r>
              <a:rPr lang="en-US" sz="3001" b="1" dirty="0"/>
              <a:t> and outlets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CF0F7D-C202-496A-AE3F-62F102E470CA}"/>
              </a:ext>
            </a:extLst>
          </p:cNvPr>
          <p:cNvSpPr/>
          <p:nvPr/>
        </p:nvSpPr>
        <p:spPr>
          <a:xfrm>
            <a:off x="304800" y="228600"/>
            <a:ext cx="1734418" cy="42491"/>
          </a:xfrm>
          <a:prstGeom prst="rect">
            <a:avLst/>
          </a:prstGeom>
          <a:solidFill>
            <a:srgbClr val="83D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54193-D40B-4827-94D8-C4A9AE336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922893"/>
            <a:ext cx="6705600" cy="34256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1E31A-4C48-4B19-88C9-6AA4E740578E}"/>
              </a:ext>
            </a:extLst>
          </p:cNvPr>
          <p:cNvSpPr txBox="1"/>
          <p:nvPr/>
        </p:nvSpPr>
        <p:spPr>
          <a:xfrm>
            <a:off x="6905294" y="922893"/>
            <a:ext cx="5243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RWH along with masonry core wall </a:t>
            </a:r>
            <a:endParaRPr lang="en-IN" sz="2400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AE9304-238E-454C-ACA2-ECB0940DEF0C}"/>
              </a:ext>
            </a:extLst>
          </p:cNvPr>
          <p:cNvSpPr txBox="1"/>
          <p:nvPr/>
        </p:nvSpPr>
        <p:spPr>
          <a:xfrm>
            <a:off x="246280" y="3272135"/>
            <a:ext cx="6310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Deepening &amp; widening of drainage network</a:t>
            </a:r>
            <a:endParaRPr lang="en-IN" sz="2400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DD28A-9596-457D-9F23-C659D98AF5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9307"/>
          <a:stretch/>
        </p:blipFill>
        <p:spPr>
          <a:xfrm>
            <a:off x="56004" y="3798983"/>
            <a:ext cx="6705600" cy="303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36488"/>
      </p:ext>
    </p:extLst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tree, water, outdoor&#10;&#10;Description automatically generated">
            <a:extLst>
              <a:ext uri="{FF2B5EF4-FFF2-40B4-BE49-F238E27FC236}">
                <a16:creationId xmlns:a16="http://schemas.microsoft.com/office/drawing/2014/main" id="{66753EA5-D301-01C7-20C9-22475CBA1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" y="18360"/>
            <a:ext cx="12008386" cy="67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17364"/>
      </p:ext>
    </p:extLst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17339</TotalTime>
  <Words>52</Words>
  <Application>Microsoft Office PowerPoint</Application>
  <PresentationFormat>Widescreen</PresentationFormat>
  <Paragraphs>16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Anantha, KH (ICRISAT-IN)</dc:creator>
  <cp:lastModifiedBy>K Anantha (ICRISAT-IN)</cp:lastModifiedBy>
  <cp:revision>2659</cp:revision>
  <cp:lastPrinted>2022-07-29T02:53:48Z</cp:lastPrinted>
  <dcterms:created xsi:type="dcterms:W3CDTF">2016-08-29T12:28:59Z</dcterms:created>
  <dcterms:modified xsi:type="dcterms:W3CDTF">2023-05-26T04:05:49Z</dcterms:modified>
</cp:coreProperties>
</file>